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03DF"/>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682" autoAdjust="0"/>
    <p:restoredTop sz="94660"/>
  </p:normalViewPr>
  <p:slideViewPr>
    <p:cSldViewPr>
      <p:cViewPr varScale="1">
        <p:scale>
          <a:sx n="69" d="100"/>
          <a:sy n="69" d="100"/>
        </p:scale>
        <p:origin x="-10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1FD89-66C3-4F13-89A4-16F25AD80BC5}" type="datetimeFigureOut">
              <a:rPr lang="sr-Latn-CS" smtClean="0"/>
              <a:pPr/>
              <a:t>16.3.2009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9653779-86DF-46CF-9FEA-83ECF8559DF0}"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1FD89-66C3-4F13-89A4-16F25AD80BC5}" type="datetimeFigureOut">
              <a:rPr lang="sr-Latn-CS" smtClean="0"/>
              <a:pPr/>
              <a:t>16.3.2009</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53779-86DF-46CF-9FEA-83ECF8559DF0}"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D:\pjesme\strano\Smooth%20Criminal.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8000" r="-8000"/>
          </a:stretch>
        </a:blipFill>
        <a:effectLst/>
      </p:bgPr>
    </p:bg>
    <p:spTree>
      <p:nvGrpSpPr>
        <p:cNvPr id="1" name=""/>
        <p:cNvGrpSpPr/>
        <p:nvPr/>
      </p:nvGrpSpPr>
      <p:grpSpPr>
        <a:xfrm>
          <a:off x="0" y="0"/>
          <a:ext cx="0" cy="0"/>
          <a:chOff x="0" y="0"/>
          <a:chExt cx="0" cy="0"/>
        </a:xfrm>
      </p:grpSpPr>
      <p:sp>
        <p:nvSpPr>
          <p:cNvPr id="6" name="Rectangle 5"/>
          <p:cNvSpPr/>
          <p:nvPr/>
        </p:nvSpPr>
        <p:spPr>
          <a:xfrm>
            <a:off x="2357422" y="2000240"/>
            <a:ext cx="4333494" cy="221599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r-HR" sz="13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5">
                      <a:satMod val="175000"/>
                      <a:alpha val="40000"/>
                    </a:schemeClr>
                  </a:glow>
                  <a:outerShdw blurRad="80000" dist="40000" dir="5040000" algn="tl">
                    <a:srgbClr val="000000">
                      <a:alpha val="30000"/>
                    </a:srgbClr>
                  </a:outerShdw>
                </a:effectLst>
              </a:rPr>
              <a:t>Voda</a:t>
            </a:r>
            <a:endParaRPr lang="en-US" sz="13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5">
                    <a:satMod val="175000"/>
                    <a:alpha val="40000"/>
                  </a:schemeClr>
                </a:glow>
                <a:outerShdw blurRad="80000" dist="40000" dir="5040000" algn="tl">
                  <a:srgbClr val="000000">
                    <a:alpha val="30000"/>
                  </a:srgbClr>
                </a:outerShdw>
              </a:effectLst>
            </a:endParaRPr>
          </a:p>
        </p:txBody>
      </p:sp>
      <p:pic>
        <p:nvPicPr>
          <p:cNvPr id="7" name="Smooth Criminal.mp3">
            <a:hlinkClick r:id="" action="ppaction://media"/>
          </p:cNvPr>
          <p:cNvPicPr>
            <a:picLocks noRot="1" noChangeAspect="1"/>
          </p:cNvPicPr>
          <p:nvPr>
            <a:audioFile r:link="rId1"/>
          </p:nvPr>
        </p:nvPicPr>
        <p:blipFill>
          <a:blip r:embed="rId4"/>
          <a:stretch>
            <a:fillRect/>
          </a:stretch>
        </p:blipFill>
        <p:spPr>
          <a:xfrm>
            <a:off x="8643966" y="357166"/>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repeatCount="indefinite"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000" dirty="0" smtClean="0">
                <a:latin typeface="Comic Sans MS" pitchFamily="66" charset="0"/>
              </a:rPr>
              <a:t>Voda u čvrstom stanju</a:t>
            </a:r>
            <a:endParaRPr lang="hr-HR" sz="6000" dirty="0">
              <a:latin typeface="Comic Sans MS" pitchFamily="66" charset="0"/>
            </a:endParaRPr>
          </a:p>
        </p:txBody>
      </p:sp>
      <p:pic>
        <p:nvPicPr>
          <p:cNvPr id="4" name="Content Placeholder 3" descr="180px-Eisberge.jpg"/>
          <p:cNvPicPr>
            <a:picLocks noGrp="1" noChangeAspect="1"/>
          </p:cNvPicPr>
          <p:nvPr>
            <p:ph idx="1"/>
          </p:nvPr>
        </p:nvPicPr>
        <p:blipFill>
          <a:blip r:embed="rId2"/>
          <a:stretch>
            <a:fillRect/>
          </a:stretch>
        </p:blipFill>
        <p:spPr>
          <a:xfrm>
            <a:off x="571472" y="1857364"/>
            <a:ext cx="3571900" cy="164704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Rectangle 4"/>
          <p:cNvSpPr/>
          <p:nvPr/>
        </p:nvSpPr>
        <p:spPr>
          <a:xfrm>
            <a:off x="5143504" y="2071678"/>
            <a:ext cx="3108314" cy="4801314"/>
          </a:xfrm>
          <a:prstGeom prst="rect">
            <a:avLst/>
          </a:prstGeom>
        </p:spPr>
        <p:txBody>
          <a:bodyPr wrap="square">
            <a:spAutoFit/>
          </a:bodyPr>
          <a:lstStyle/>
          <a:p>
            <a:pPr algn="ctr"/>
            <a:r>
              <a:rPr lang="hr-HR" dirty="0" smtClean="0">
                <a:latin typeface="Comic Sans MS" pitchFamily="66" charset="0"/>
              </a:rPr>
              <a:t>Led je voda u čvrstom agregatnom stanju.</a:t>
            </a:r>
          </a:p>
          <a:p>
            <a:pPr algn="ctr"/>
            <a:r>
              <a:rPr lang="hr-HR" dirty="0" smtClean="0">
                <a:latin typeface="Comic Sans MS" pitchFamily="66" charset="0"/>
              </a:rPr>
              <a:t>Pri temperaturi od 0°C voda pod normalnim tlakom prelazi u čvrsto stanje. Pri smrzavanju volumen vode u ledenom stanju povećava se za otprilike 1/9.</a:t>
            </a:r>
          </a:p>
          <a:p>
            <a:pPr algn="ctr"/>
            <a:r>
              <a:rPr lang="hr-HR" dirty="0" smtClean="0">
                <a:latin typeface="Comic Sans MS" pitchFamily="66" charset="0"/>
              </a:rPr>
              <a:t>Zato se led smatra jednim od najjačih prirodnih mehaničkih uzroka drobljenja stijena. Opetovanim zamrzavanjem u porama stijena iste se šire, postaju pukotine dok na kraju ne razlome stijenu.</a:t>
            </a:r>
            <a:endParaRPr lang="hr-HR" dirty="0">
              <a:latin typeface="Comic Sans MS" pitchFamily="66" charset="0"/>
            </a:endParaRPr>
          </a:p>
        </p:txBody>
      </p:sp>
      <p:pic>
        <p:nvPicPr>
          <p:cNvPr id="6" name="Picture 5" descr="fret23.jpg"/>
          <p:cNvPicPr>
            <a:picLocks noChangeAspect="1"/>
          </p:cNvPicPr>
          <p:nvPr/>
        </p:nvPicPr>
        <p:blipFill>
          <a:blip r:embed="rId3"/>
          <a:stretch>
            <a:fillRect/>
          </a:stretch>
        </p:blipFill>
        <p:spPr>
          <a:xfrm>
            <a:off x="1000100" y="4214818"/>
            <a:ext cx="3640984" cy="22479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108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600" dirty="0" smtClean="0">
                <a:solidFill>
                  <a:schemeClr val="accent1">
                    <a:lumMod val="75000"/>
                  </a:schemeClr>
                </a:solidFill>
                <a:latin typeface="Comic Sans MS" pitchFamily="66" charset="0"/>
              </a:rPr>
              <a:t>Voda kao snijeg</a:t>
            </a:r>
            <a:endParaRPr lang="hr-HR" sz="6600" dirty="0">
              <a:solidFill>
                <a:schemeClr val="accent1">
                  <a:lumMod val="75000"/>
                </a:schemeClr>
              </a:solidFill>
              <a:latin typeface="Comic Sans MS" pitchFamily="66" charset="0"/>
            </a:endParaRPr>
          </a:p>
        </p:txBody>
      </p:sp>
      <p:pic>
        <p:nvPicPr>
          <p:cNvPr id="4" name="Content Placeholder 3" descr="180px-SnowflakesWilsonBentley.jpg"/>
          <p:cNvPicPr>
            <a:picLocks noGrp="1" noChangeAspect="1"/>
          </p:cNvPicPr>
          <p:nvPr>
            <p:ph idx="1"/>
          </p:nvPr>
        </p:nvPicPr>
        <p:blipFill>
          <a:blip r:embed="rId2"/>
          <a:stretch>
            <a:fillRect/>
          </a:stretch>
        </p:blipFill>
        <p:spPr>
          <a:xfrm rot="21366908">
            <a:off x="857224" y="1643050"/>
            <a:ext cx="3714776" cy="4746659"/>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5" name="Rectangle 4"/>
          <p:cNvSpPr/>
          <p:nvPr/>
        </p:nvSpPr>
        <p:spPr>
          <a:xfrm>
            <a:off x="5072066" y="2428868"/>
            <a:ext cx="3143256" cy="3970318"/>
          </a:xfrm>
          <a:prstGeom prst="rect">
            <a:avLst/>
          </a:prstGeom>
        </p:spPr>
        <p:txBody>
          <a:bodyPr wrap="square">
            <a:spAutoFit/>
          </a:bodyPr>
          <a:lstStyle/>
          <a:p>
            <a:pPr algn="ctr"/>
            <a:r>
              <a:rPr lang="hr-HR" dirty="0" smtClean="0">
                <a:latin typeface="Comic Sans MS" pitchFamily="66" charset="0"/>
              </a:rPr>
              <a:t>Snijeg je kristal smrznute vode, a i mineral. Nastaje i pada tijekom vrlo hladnih temperatura, kao i mraz, inje i poledica. Mnogi misle da je snježna pahulja najmanji djelić snijega, no pogleda li se pažljivije uočava se da je pahulja ustvari nakupina većeg ili manjeg broja snježnih kristala različitog oblika, najčešće šesterokutnog tj. heksagonalnog oblika.</a:t>
            </a:r>
            <a:endParaRPr lang="hr-HR" dirty="0">
              <a:latin typeface="Comic Sans MS" pitchFamily="66" charset="0"/>
            </a:endParaRPr>
          </a:p>
        </p:txBody>
      </p:sp>
    </p:spTree>
  </p:cSld>
  <p:clrMapOvr>
    <a:masterClrMapping/>
  </p:clrMapOvr>
  <p:transition spd="slow">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1214414" y="1785926"/>
            <a:ext cx="3414717" cy="923330"/>
          </a:xfrm>
          <a:prstGeom prst="rect">
            <a:avLst/>
          </a:prstGeom>
          <a:noFill/>
        </p:spPr>
        <p:txBody>
          <a:bodyPr wrap="none" lIns="91440" tIns="45720" rIns="91440" bIns="45720">
            <a:spAutoFit/>
          </a:bodyPr>
          <a:lstStyle/>
          <a:p>
            <a:pPr algn="ctr"/>
            <a:r>
              <a:rPr lang="hr-H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rPr>
              <a:t>Napravio:</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omic Sans MS" pitchFamily="66" charset="0"/>
            </a:endParaRPr>
          </a:p>
        </p:txBody>
      </p:sp>
      <p:sp>
        <p:nvSpPr>
          <p:cNvPr id="5" name="Rectangle 4"/>
          <p:cNvSpPr/>
          <p:nvPr/>
        </p:nvSpPr>
        <p:spPr>
          <a:xfrm>
            <a:off x="141214" y="3357562"/>
            <a:ext cx="900278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r-H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Gospodin Krešimir Banović</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5000"/>
          </a:blip>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2571736" y="357166"/>
            <a:ext cx="3857652" cy="923330"/>
          </a:xfrm>
          <a:prstGeom prst="rect">
            <a:avLst/>
          </a:prstGeom>
          <a:noFill/>
          <a:ln>
            <a:noFill/>
          </a:ln>
        </p:spPr>
        <p:txBody>
          <a:bodyPr wrap="square" rtlCol="0">
            <a:spAutoFit/>
          </a:bodyPr>
          <a:lstStyle/>
          <a:p>
            <a:pPr algn="ctr"/>
            <a:r>
              <a:rPr lang="hr-HR" sz="5400" dirty="0" smtClean="0">
                <a:solidFill>
                  <a:schemeClr val="accent1"/>
                </a:solidFill>
                <a:latin typeface="Comic Sans MS" pitchFamily="66" charset="0"/>
              </a:rPr>
              <a:t>Voda</a:t>
            </a:r>
            <a:endParaRPr lang="hr-HR" sz="5400" dirty="0">
              <a:solidFill>
                <a:schemeClr val="accent1"/>
              </a:solidFill>
              <a:latin typeface="Comic Sans MS" pitchFamily="66" charset="0"/>
            </a:endParaRPr>
          </a:p>
        </p:txBody>
      </p:sp>
      <p:sp>
        <p:nvSpPr>
          <p:cNvPr id="5" name="Rectangle 4"/>
          <p:cNvSpPr/>
          <p:nvPr/>
        </p:nvSpPr>
        <p:spPr>
          <a:xfrm>
            <a:off x="2643174" y="1643050"/>
            <a:ext cx="3286148" cy="4247317"/>
          </a:xfrm>
          <a:prstGeom prst="rect">
            <a:avLst/>
          </a:prstGeom>
        </p:spPr>
        <p:txBody>
          <a:bodyPr wrap="square">
            <a:spAutoFit/>
          </a:bodyPr>
          <a:lstStyle/>
          <a:p>
            <a:pPr algn="ctr"/>
            <a:r>
              <a:rPr lang="hr-HR" b="1" dirty="0" smtClean="0"/>
              <a:t>Voda</a:t>
            </a:r>
            <a:r>
              <a:rPr lang="hr-HR" dirty="0" smtClean="0"/>
              <a:t> je kemijski spoj dva atoma vodika</a:t>
            </a:r>
            <a:r>
              <a:rPr lang="hr-HR" dirty="0"/>
              <a:t> </a:t>
            </a:r>
            <a:r>
              <a:rPr lang="hr-HR" dirty="0" smtClean="0"/>
              <a:t>i jednog atoma kisika i jedan je od osnovnih uvjeta života. Kemijska formula vode je H</a:t>
            </a:r>
            <a:r>
              <a:rPr lang="hr-HR" baseline="-25000" dirty="0" smtClean="0"/>
              <a:t>2</a:t>
            </a:r>
            <a:r>
              <a:rPr lang="hr-HR" dirty="0" smtClean="0"/>
              <a:t>O.</a:t>
            </a:r>
            <a:r>
              <a:rPr lang="vi-VN" dirty="0" smtClean="0"/>
              <a:t> </a:t>
            </a:r>
            <a:endParaRPr lang="hr-HR" dirty="0" smtClean="0"/>
          </a:p>
          <a:p>
            <a:pPr algn="ctr"/>
            <a:r>
              <a:rPr lang="vi-VN" dirty="0" smtClean="0"/>
              <a:t>Voda pokriva 71% zemljine površine i nužna je za život kakav poznamo. Ona je po težini najobilnija sastavnica stanica i organizama (75-85%), a veliki broj stanica ovisi o izvanstaničnoj okolini koja je također uglavnom vodena. Najveća gustoća vode je pri 4°C.</a:t>
            </a:r>
            <a:endParaRPr lang="hr-HR" dirty="0"/>
          </a:p>
        </p:txBody>
      </p:sp>
      <p:pic>
        <p:nvPicPr>
          <p:cNvPr id="6" name="Picture 5" descr="ololol.jpg"/>
          <p:cNvPicPr>
            <a:picLocks noChangeAspect="1"/>
          </p:cNvPicPr>
          <p:nvPr/>
        </p:nvPicPr>
        <p:blipFill>
          <a:blip r:embed="rId3"/>
          <a:stretch>
            <a:fillRect/>
          </a:stretch>
        </p:blipFill>
        <p:spPr>
          <a:xfrm>
            <a:off x="428596" y="571480"/>
            <a:ext cx="2000264" cy="296590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7" name="Picture 6" descr="grge.jpg"/>
          <p:cNvPicPr>
            <a:picLocks noChangeAspect="1"/>
          </p:cNvPicPr>
          <p:nvPr/>
        </p:nvPicPr>
        <p:blipFill>
          <a:blip r:embed="rId4"/>
          <a:stretch>
            <a:fillRect/>
          </a:stretch>
        </p:blipFill>
        <p:spPr>
          <a:xfrm>
            <a:off x="197448" y="4181468"/>
            <a:ext cx="2500298" cy="235745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8" name="Picture 7" descr="lololzzz.jpg"/>
          <p:cNvPicPr>
            <a:picLocks noChangeAspect="1"/>
          </p:cNvPicPr>
          <p:nvPr/>
        </p:nvPicPr>
        <p:blipFill>
          <a:blip r:embed="rId5"/>
          <a:stretch>
            <a:fillRect/>
          </a:stretch>
        </p:blipFill>
        <p:spPr>
          <a:xfrm>
            <a:off x="6357950" y="714356"/>
            <a:ext cx="2076457" cy="26644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descr="wwwwwwwwwww.jpg"/>
          <p:cNvPicPr>
            <a:picLocks noChangeAspect="1"/>
          </p:cNvPicPr>
          <p:nvPr/>
        </p:nvPicPr>
        <p:blipFill>
          <a:blip r:embed="rId6"/>
          <a:stretch>
            <a:fillRect/>
          </a:stretch>
        </p:blipFill>
        <p:spPr>
          <a:xfrm>
            <a:off x="6072198" y="4143380"/>
            <a:ext cx="2813658" cy="210503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600" dirty="0" smtClean="0">
                <a:solidFill>
                  <a:schemeClr val="accent6">
                    <a:lumMod val="75000"/>
                  </a:schemeClr>
                </a:solidFill>
                <a:latin typeface="Comic Sans MS" pitchFamily="66" charset="0"/>
              </a:rPr>
              <a:t>Oceani</a:t>
            </a:r>
            <a:endParaRPr lang="hr-HR" sz="6600" dirty="0">
              <a:solidFill>
                <a:schemeClr val="accent6">
                  <a:lumMod val="75000"/>
                </a:schemeClr>
              </a:solidFill>
              <a:latin typeface="Comic Sans MS" pitchFamily="66" charset="0"/>
            </a:endParaRPr>
          </a:p>
        </p:txBody>
      </p:sp>
      <p:pic>
        <p:nvPicPr>
          <p:cNvPr id="4" name="Content Placeholder 3" descr="Atlantic_Ocean.png"/>
          <p:cNvPicPr>
            <a:picLocks noGrp="1" noChangeAspect="1"/>
          </p:cNvPicPr>
          <p:nvPr>
            <p:ph idx="1"/>
          </p:nvPr>
        </p:nvPicPr>
        <p:blipFill>
          <a:blip r:embed="rId2"/>
          <a:stretch>
            <a:fillRect/>
          </a:stretch>
        </p:blipFill>
        <p:spPr>
          <a:xfrm>
            <a:off x="214282" y="1643050"/>
            <a:ext cx="4857760" cy="4857760"/>
          </a:xfrm>
          <a:prstGeom prst="ellipse">
            <a:avLst/>
          </a:prstGeom>
          <a:ln>
            <a:noFill/>
          </a:ln>
          <a:effectLst>
            <a:softEdge rad="112500"/>
          </a:effectLst>
        </p:spPr>
      </p:pic>
      <p:sp>
        <p:nvSpPr>
          <p:cNvPr id="5" name="Rectangle 4"/>
          <p:cNvSpPr/>
          <p:nvPr/>
        </p:nvSpPr>
        <p:spPr>
          <a:xfrm>
            <a:off x="5643570" y="2000240"/>
            <a:ext cx="3000380" cy="4247317"/>
          </a:xfrm>
          <a:prstGeom prst="rect">
            <a:avLst/>
          </a:prstGeom>
        </p:spPr>
        <p:txBody>
          <a:bodyPr wrap="square">
            <a:spAutoFit/>
          </a:bodyPr>
          <a:lstStyle/>
          <a:p>
            <a:pPr algn="ctr"/>
            <a:r>
              <a:rPr lang="hr-HR" b="1" dirty="0" smtClean="0"/>
              <a:t>Ocean</a:t>
            </a:r>
            <a:r>
              <a:rPr lang="hr-HR" dirty="0" smtClean="0"/>
              <a:t> u užem smislu jedinstvena, kontinuirana vodena masa golemih dimenzija, u širem smislu ukupna vodena masa mora na Zemlji koja pokriva skoro tri četvrtine (71%) Zemljine površine. Geološki gledano, ocean je područje oceanske kore pokrivene vodom. Oceanska kora je tanak sloj skrućenog vulkanskog bazalta koji prekriva Zemljin plašt na mjestima gdje nema kontinenata.</a:t>
            </a:r>
            <a:endParaRPr lang="hr-HR"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600" dirty="0" smtClean="0">
                <a:solidFill>
                  <a:schemeClr val="bg2">
                    <a:lumMod val="50000"/>
                  </a:schemeClr>
                </a:solidFill>
                <a:latin typeface="Comic Sans MS" pitchFamily="66" charset="0"/>
              </a:rPr>
              <a:t>More</a:t>
            </a:r>
            <a:endParaRPr lang="hr-HR" sz="6600" dirty="0">
              <a:solidFill>
                <a:schemeClr val="bg2">
                  <a:lumMod val="50000"/>
                </a:schemeClr>
              </a:solidFill>
              <a:latin typeface="Comic Sans MS" pitchFamily="66" charset="0"/>
            </a:endParaRPr>
          </a:p>
        </p:txBody>
      </p:sp>
      <p:pic>
        <p:nvPicPr>
          <p:cNvPr id="4" name="Content Placeholder 3" descr="250px-Mana_2.jpg"/>
          <p:cNvPicPr>
            <a:picLocks noGrp="1" noChangeAspect="1"/>
          </p:cNvPicPr>
          <p:nvPr>
            <p:ph idx="1"/>
          </p:nvPr>
        </p:nvPicPr>
        <p:blipFill>
          <a:blip r:embed="rId2"/>
          <a:stretch>
            <a:fillRect/>
          </a:stretch>
        </p:blipFill>
        <p:spPr>
          <a:xfrm>
            <a:off x="785786" y="1643050"/>
            <a:ext cx="3182351" cy="481171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Rectangle 4"/>
          <p:cNvSpPr/>
          <p:nvPr/>
        </p:nvSpPr>
        <p:spPr>
          <a:xfrm>
            <a:off x="4643438" y="1785926"/>
            <a:ext cx="3986209" cy="4401205"/>
          </a:xfrm>
          <a:prstGeom prst="rect">
            <a:avLst/>
          </a:prstGeom>
        </p:spPr>
        <p:txBody>
          <a:bodyPr wrap="square">
            <a:spAutoFit/>
          </a:bodyPr>
          <a:lstStyle/>
          <a:p>
            <a:pPr algn="ctr"/>
            <a:r>
              <a:rPr lang="vi-VN" sz="2000" b="1" dirty="0" smtClean="0"/>
              <a:t>More</a:t>
            </a:r>
            <a:r>
              <a:rPr lang="vi-VN" sz="2000" dirty="0" smtClean="0"/>
              <a:t> čine vodene mase na površini Zemlje prosječno jednakih fizikalnih i kemijskih svojstava, koje su u međusobnoj vezi. Mora se dijele u tri oceana</a:t>
            </a:r>
            <a:r>
              <a:rPr lang="hr-HR" sz="2000" dirty="0">
                <a:latin typeface="Comic Sans MS" pitchFamily="66" charset="0"/>
              </a:rPr>
              <a:t>:</a:t>
            </a:r>
            <a:r>
              <a:rPr lang="vi-VN" sz="2000" dirty="0" smtClean="0"/>
              <a:t> Tihi, Atlants</a:t>
            </a:r>
            <a:r>
              <a:rPr lang="hr-HR" sz="2000" dirty="0" smtClean="0">
                <a:latin typeface="Comic Sans MS" pitchFamily="66" charset="0"/>
              </a:rPr>
              <a:t>k</a:t>
            </a:r>
            <a:r>
              <a:rPr lang="vi-VN" sz="2000" dirty="0" smtClean="0"/>
              <a:t>i i Indijsk</a:t>
            </a:r>
            <a:r>
              <a:rPr lang="hr-HR" sz="2000" dirty="0" smtClean="0">
                <a:latin typeface="Comic Sans MS" pitchFamily="66" charset="0"/>
              </a:rPr>
              <a:t>i</a:t>
            </a:r>
            <a:r>
              <a:rPr lang="vi-VN" sz="2000" dirty="0" smtClean="0"/>
              <a:t> ocean. Mora mogu biti sredozemna (između kontinenata), rubna (uz rubove kontinenata), unutrašnja (u kontinentima) i zatvorena (samostalne, nepovezane cjeline). Najveći dio mora čine rubna mora smještena uz kontinente.</a:t>
            </a:r>
            <a:endParaRPr lang="hr-HR" sz="2000" dirty="0">
              <a:latin typeface="Comic Sans MS" pitchFamily="66" charset="0"/>
            </a:endParaRPr>
          </a:p>
        </p:txBody>
      </p:sp>
    </p:spTree>
  </p:cSld>
  <p:clrMapOvr>
    <a:masterClrMapping/>
  </p:clrMapOvr>
  <p:transition spd="slow">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600" dirty="0" smtClean="0">
                <a:solidFill>
                  <a:srgbClr val="7030A0"/>
                </a:solidFill>
                <a:latin typeface="Comic Sans MS" pitchFamily="66" charset="0"/>
              </a:rPr>
              <a:t>Voda u Oblaci</a:t>
            </a:r>
            <a:endParaRPr lang="hr-HR" sz="6600" dirty="0">
              <a:solidFill>
                <a:srgbClr val="7030A0"/>
              </a:solidFill>
              <a:latin typeface="Comic Sans MS" pitchFamily="66" charset="0"/>
            </a:endParaRPr>
          </a:p>
        </p:txBody>
      </p:sp>
      <p:sp>
        <p:nvSpPr>
          <p:cNvPr id="13" name="Content Placeholder 12"/>
          <p:cNvSpPr>
            <a:spLocks noGrp="1"/>
          </p:cNvSpPr>
          <p:nvPr>
            <p:ph idx="1"/>
          </p:nvPr>
        </p:nvSpPr>
        <p:spPr>
          <a:xfrm>
            <a:off x="4572000" y="2143116"/>
            <a:ext cx="4114800" cy="4972072"/>
          </a:xfrm>
        </p:spPr>
        <p:txBody>
          <a:bodyPr>
            <a:normAutofit fontScale="25000" lnSpcReduction="20000"/>
          </a:bodyPr>
          <a:lstStyle/>
          <a:p>
            <a:pPr algn="ctr">
              <a:buNone/>
            </a:pPr>
            <a:r>
              <a:rPr lang="hr-HR" dirty="0" smtClean="0"/>
              <a:t>    </a:t>
            </a:r>
            <a:r>
              <a:rPr lang="vi-VN" sz="7400" dirty="0" smtClean="0"/>
              <a:t>Topli zrak pun vlage podiže se u vis. Kad dosegne određenu visinu, ohladi se. Na niskoj temperaturi topli zrak više ne može zadržati vlagu u obliku vodene pare, pa se ona pretvara u malene kapi vode ili komadiće leda i tako stvara oblake. Svi su oblaci, zato što se stvaraju na različitim visinama i temperaturama, potpuno različiti i neprestano mijenjaju svoj oblik. Uz to, oblaci su sastavljeni od različitih čestica koje, opet, ovise o temperaturi i visini.</a:t>
            </a:r>
            <a:endParaRPr lang="hr-HR" sz="7400" dirty="0">
              <a:latin typeface="Comic Sans MS" pitchFamily="66" charset="0"/>
            </a:endParaRPr>
          </a:p>
        </p:txBody>
      </p:sp>
      <p:pic>
        <p:nvPicPr>
          <p:cNvPr id="14" name="Picture 13" descr="cumulonimbus.jpg"/>
          <p:cNvPicPr>
            <a:picLocks noChangeAspect="1"/>
          </p:cNvPicPr>
          <p:nvPr/>
        </p:nvPicPr>
        <p:blipFill>
          <a:blip r:embed="rId2"/>
          <a:stretch>
            <a:fillRect/>
          </a:stretch>
        </p:blipFill>
        <p:spPr>
          <a:xfrm>
            <a:off x="1000100" y="1714489"/>
            <a:ext cx="3143272" cy="1785950"/>
          </a:xfrm>
          <a:prstGeom prst="rect">
            <a:avLst/>
          </a:prstGeom>
          <a:ln>
            <a:noFill/>
          </a:ln>
          <a:effectLst>
            <a:outerShdw blurRad="292100" dist="139700" dir="2700000" algn="tl" rotWithShape="0">
              <a:srgbClr val="333333">
                <a:alpha val="65000"/>
              </a:srgbClr>
            </a:outerShdw>
          </a:effectLst>
        </p:spPr>
      </p:pic>
      <p:pic>
        <p:nvPicPr>
          <p:cNvPr id="15" name="Picture 14" descr="170px-July_midnight_in_Lapland.jpg"/>
          <p:cNvPicPr>
            <a:picLocks noChangeAspect="1"/>
          </p:cNvPicPr>
          <p:nvPr/>
        </p:nvPicPr>
        <p:blipFill>
          <a:blip r:embed="rId3"/>
          <a:stretch>
            <a:fillRect/>
          </a:stretch>
        </p:blipFill>
        <p:spPr>
          <a:xfrm>
            <a:off x="1142976" y="4143380"/>
            <a:ext cx="2857520" cy="2151544"/>
          </a:xfrm>
          <a:prstGeom prst="rect">
            <a:avLst/>
          </a:prstGeom>
          <a:ln>
            <a:noFill/>
          </a:ln>
          <a:effectLst>
            <a:softEdge rad="112500"/>
          </a:effectLst>
        </p:spPr>
      </p:pic>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600" dirty="0" smtClean="0">
                <a:solidFill>
                  <a:srgbClr val="FF0000"/>
                </a:solidFill>
                <a:latin typeface="Comic Sans MS" pitchFamily="66" charset="0"/>
              </a:rPr>
              <a:t>Voda u organizmu</a:t>
            </a:r>
            <a:endParaRPr lang="hr-HR" sz="6600" dirty="0">
              <a:solidFill>
                <a:srgbClr val="FF0000"/>
              </a:solidFill>
              <a:latin typeface="Comic Sans MS" pitchFamily="66" charset="0"/>
            </a:endParaRPr>
          </a:p>
        </p:txBody>
      </p:sp>
      <p:pic>
        <p:nvPicPr>
          <p:cNvPr id="5" name="Picture 4" descr="images.jpg"/>
          <p:cNvPicPr>
            <a:picLocks noChangeAspect="1"/>
          </p:cNvPicPr>
          <p:nvPr/>
        </p:nvPicPr>
        <p:blipFill>
          <a:blip r:embed="rId2"/>
          <a:stretch>
            <a:fillRect/>
          </a:stretch>
        </p:blipFill>
        <p:spPr>
          <a:xfrm>
            <a:off x="4214810" y="1500174"/>
            <a:ext cx="3500462" cy="208851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Content Placeholder 6" descr="gfgfggf.jpg"/>
          <p:cNvPicPr>
            <a:picLocks noGrp="1" noChangeAspect="1"/>
          </p:cNvPicPr>
          <p:nvPr>
            <p:ph idx="1"/>
          </p:nvPr>
        </p:nvPicPr>
        <p:blipFill>
          <a:blip r:embed="rId3"/>
          <a:stretch>
            <a:fillRect/>
          </a:stretch>
        </p:blipFill>
        <p:spPr>
          <a:xfrm>
            <a:off x="1000100" y="2000240"/>
            <a:ext cx="2286016" cy="422859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Rectangle 7"/>
          <p:cNvSpPr/>
          <p:nvPr/>
        </p:nvSpPr>
        <p:spPr>
          <a:xfrm>
            <a:off x="3714744" y="3857628"/>
            <a:ext cx="4572032" cy="2862322"/>
          </a:xfrm>
          <a:prstGeom prst="rect">
            <a:avLst/>
          </a:prstGeom>
        </p:spPr>
        <p:txBody>
          <a:bodyPr wrap="square">
            <a:spAutoFit/>
          </a:bodyPr>
          <a:lstStyle/>
          <a:p>
            <a:pPr algn="ctr"/>
            <a:r>
              <a:rPr lang="vi-VN" sz="2000" dirty="0" smtClean="0"/>
              <a:t>Život se ne može zamisliti bez vode u kojoj su se i pojavili njegovi prvobitni oblici. Svaka živa stanica sadrži slobodnu ili vezanu vodu. Za održavanje života bitno je da se količina vode održava u određenim granicama. </a:t>
            </a:r>
            <a:br>
              <a:rPr lang="vi-VN" sz="2000" dirty="0" smtClean="0"/>
            </a:br>
            <a:r>
              <a:rPr lang="vi-VN" sz="2000" dirty="0" smtClean="0"/>
              <a:t>Ona čini 55-60% ukupne mase odraslih osoba i nešto više kod djece.</a:t>
            </a:r>
            <a:endParaRPr lang="hr-HR" sz="2000" dirty="0">
              <a:latin typeface="Comic Sans MS" pitchFamily="66" charset="0"/>
            </a:endParaRPr>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600" dirty="0" smtClean="0">
                <a:latin typeface="Comic Sans MS" pitchFamily="66" charset="0"/>
              </a:rPr>
              <a:t>Vodeni sportovi</a:t>
            </a:r>
            <a:endParaRPr lang="hr-HR" sz="6600" dirty="0">
              <a:latin typeface="Comic Sans MS" pitchFamily="66" charset="0"/>
            </a:endParaRPr>
          </a:p>
        </p:txBody>
      </p:sp>
      <p:pic>
        <p:nvPicPr>
          <p:cNvPr id="4" name="Content Placeholder 3" descr="200px-Kraul_udisaj.jpg"/>
          <p:cNvPicPr>
            <a:picLocks noGrp="1" noChangeAspect="1"/>
          </p:cNvPicPr>
          <p:nvPr>
            <p:ph idx="1"/>
          </p:nvPr>
        </p:nvPicPr>
        <p:blipFill>
          <a:blip r:embed="rId2"/>
          <a:stretch>
            <a:fillRect/>
          </a:stretch>
        </p:blipFill>
        <p:spPr>
          <a:xfrm>
            <a:off x="285720" y="1357298"/>
            <a:ext cx="2500330" cy="200026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Picture 4" descr="200px-Veslanje_cro_dvojac_bez.jpg"/>
          <p:cNvPicPr>
            <a:picLocks noChangeAspect="1"/>
          </p:cNvPicPr>
          <p:nvPr/>
        </p:nvPicPr>
        <p:blipFill>
          <a:blip r:embed="rId3"/>
          <a:stretch>
            <a:fillRect/>
          </a:stretch>
        </p:blipFill>
        <p:spPr>
          <a:xfrm>
            <a:off x="428596" y="3591497"/>
            <a:ext cx="2214578" cy="3266503"/>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descr="200px-Kendall_32_off_Key_West.jpg"/>
          <p:cNvPicPr>
            <a:picLocks noChangeAspect="1"/>
          </p:cNvPicPr>
          <p:nvPr/>
        </p:nvPicPr>
        <p:blipFill>
          <a:blip r:embed="rId4"/>
          <a:stretch>
            <a:fillRect/>
          </a:stretch>
        </p:blipFill>
        <p:spPr>
          <a:xfrm>
            <a:off x="3500430" y="1428736"/>
            <a:ext cx="2428892" cy="2430321"/>
          </a:xfrm>
          <a:prstGeom prst="rect">
            <a:avLst/>
          </a:prstGeom>
          <a:ln>
            <a:noFill/>
          </a:ln>
          <a:effectLst>
            <a:outerShdw blurRad="190500" algn="tl" rotWithShape="0">
              <a:srgbClr val="000000">
                <a:alpha val="70000"/>
              </a:srgbClr>
            </a:outerShdw>
          </a:effectLst>
        </p:spPr>
      </p:pic>
      <p:pic>
        <p:nvPicPr>
          <p:cNvPr id="7" name="Picture 6" descr="300px-Serbia-Greece_16._06._2008.(Svetska_liga).jpg"/>
          <p:cNvPicPr>
            <a:picLocks noChangeAspect="1"/>
          </p:cNvPicPr>
          <p:nvPr/>
        </p:nvPicPr>
        <p:blipFill>
          <a:blip r:embed="rId5"/>
          <a:stretch>
            <a:fillRect/>
          </a:stretch>
        </p:blipFill>
        <p:spPr>
          <a:xfrm>
            <a:off x="2928926" y="4214818"/>
            <a:ext cx="3722299" cy="244431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8" name="Picture 7" descr="150px-Diving.jpg"/>
          <p:cNvPicPr>
            <a:picLocks noChangeAspect="1"/>
          </p:cNvPicPr>
          <p:nvPr/>
        </p:nvPicPr>
        <p:blipFill>
          <a:blip r:embed="rId6"/>
          <a:stretch>
            <a:fillRect/>
          </a:stretch>
        </p:blipFill>
        <p:spPr>
          <a:xfrm>
            <a:off x="6858016" y="1928802"/>
            <a:ext cx="2096723" cy="37181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6600" dirty="0" smtClean="0">
                <a:solidFill>
                  <a:srgbClr val="FFFF00"/>
                </a:solidFill>
                <a:latin typeface="Comic Sans MS" pitchFamily="66" charset="0"/>
              </a:rPr>
              <a:t>Voda kao Val</a:t>
            </a:r>
            <a:endParaRPr lang="hr-HR" sz="6600" dirty="0">
              <a:solidFill>
                <a:srgbClr val="FFFF00"/>
              </a:solidFill>
              <a:latin typeface="Comic Sans MS" pitchFamily="66" charset="0"/>
            </a:endParaRPr>
          </a:p>
        </p:txBody>
      </p:sp>
      <p:pic>
        <p:nvPicPr>
          <p:cNvPr id="4" name="Content Placeholder 3" descr="180px-Boelge_stor.jpg"/>
          <p:cNvPicPr>
            <a:picLocks noGrp="1" noChangeAspect="1"/>
          </p:cNvPicPr>
          <p:nvPr>
            <p:ph idx="1"/>
          </p:nvPr>
        </p:nvPicPr>
        <p:blipFill>
          <a:blip r:embed="rId2"/>
          <a:stretch>
            <a:fillRect/>
          </a:stretch>
        </p:blipFill>
        <p:spPr>
          <a:xfrm>
            <a:off x="571472" y="2143116"/>
            <a:ext cx="4575930" cy="37115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Rectangle 4"/>
          <p:cNvSpPr/>
          <p:nvPr/>
        </p:nvSpPr>
        <p:spPr>
          <a:xfrm>
            <a:off x="6286512" y="1785926"/>
            <a:ext cx="2286000" cy="4801314"/>
          </a:xfrm>
          <a:prstGeom prst="rect">
            <a:avLst/>
          </a:prstGeom>
        </p:spPr>
        <p:txBody>
          <a:bodyPr>
            <a:spAutoFit/>
          </a:bodyPr>
          <a:lstStyle/>
          <a:p>
            <a:pPr algn="ctr"/>
            <a:r>
              <a:rPr lang="hr-HR" dirty="0" smtClean="0">
                <a:latin typeface="Comic Sans MS" pitchFamily="66" charset="0"/>
              </a:rPr>
              <a:t>Val je poremećaj koje se širi prostorom pri čemu se obično prenosi energija. Mehanički valovi se mogu širiti samo kroz neku tvar </a:t>
            </a:r>
            <a:r>
              <a:rPr lang="hr-HR" i="1" dirty="0" smtClean="0">
                <a:latin typeface="Comic Sans MS" pitchFamily="66" charset="0"/>
              </a:rPr>
              <a:t>(medij)</a:t>
            </a:r>
            <a:r>
              <a:rPr lang="hr-HR" dirty="0" smtClean="0">
                <a:latin typeface="Comic Sans MS" pitchFamily="66" charset="0"/>
              </a:rPr>
              <a:t>, dok se elektromagnetski valovi mogu širiti i kroz vakuum. </a:t>
            </a:r>
          </a:p>
          <a:p>
            <a:pPr algn="ctr"/>
            <a:r>
              <a:rPr lang="hr-HR" dirty="0" smtClean="0">
                <a:latin typeface="Comic Sans MS" pitchFamily="66" charset="0"/>
              </a:rPr>
              <a:t>Pravilni val na površini vode ima oblik valovite crte. Takav pravilni val zove se harmonijski val.</a:t>
            </a:r>
            <a:endParaRPr lang="hr-HR" dirty="0">
              <a:latin typeface="Comic Sans MS" pitchFamily="66" charset="0"/>
            </a:endParaRPr>
          </a:p>
        </p:txBody>
      </p:sp>
    </p:spTree>
  </p:cSld>
  <p:clrMapOvr>
    <a:masterClrMapping/>
  </p:clrMapOvr>
  <p:transition spd="slow">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6600" dirty="0" smtClean="0">
                <a:solidFill>
                  <a:srgbClr val="4203DF"/>
                </a:solidFill>
                <a:latin typeface="Comic Sans MS" pitchFamily="66" charset="0"/>
              </a:rPr>
              <a:t>   </a:t>
            </a:r>
            <a:r>
              <a:rPr lang="hr-HR" sz="5300" dirty="0" smtClean="0">
                <a:solidFill>
                  <a:srgbClr val="4203DF"/>
                </a:solidFill>
                <a:latin typeface="Comic Sans MS" pitchFamily="66" charset="0"/>
              </a:rPr>
              <a:t>Voda u Hidroelektranama</a:t>
            </a:r>
            <a:endParaRPr lang="hr-HR" sz="6600" dirty="0">
              <a:solidFill>
                <a:srgbClr val="4203DF"/>
              </a:solidFill>
              <a:latin typeface="Comic Sans MS" pitchFamily="66" charset="0"/>
            </a:endParaRPr>
          </a:p>
        </p:txBody>
      </p:sp>
      <p:sp>
        <p:nvSpPr>
          <p:cNvPr id="3" name="Content Placeholder 2"/>
          <p:cNvSpPr>
            <a:spLocks noGrp="1"/>
          </p:cNvSpPr>
          <p:nvPr>
            <p:ph idx="1"/>
          </p:nvPr>
        </p:nvSpPr>
        <p:spPr>
          <a:xfrm>
            <a:off x="4500562" y="2000240"/>
            <a:ext cx="4186238" cy="4525963"/>
          </a:xfrm>
        </p:spPr>
        <p:txBody>
          <a:bodyPr>
            <a:normAutofit fontScale="77500" lnSpcReduction="20000"/>
          </a:bodyPr>
          <a:lstStyle/>
          <a:p>
            <a:pPr algn="ctr">
              <a:buNone/>
            </a:pPr>
            <a:r>
              <a:rPr lang="hr-HR" sz="2400" dirty="0" smtClean="0">
                <a:latin typeface="Comic Sans MS" pitchFamily="66" charset="0"/>
              </a:rPr>
              <a:t>Hidroelektrane ili hidroelektrične centrale su elektrane koje pomoću vodenih turbina pretvaraju potencijalnu energiju vode u kinetičku i mehaničku, koja se dalje koristi za obrtanje električnog generatora. Prema količini vode i visini vodenog pada, koji koriste, razlikuju se:</a:t>
            </a:r>
          </a:p>
          <a:p>
            <a:pPr algn="ctr">
              <a:buNone/>
            </a:pPr>
            <a:r>
              <a:rPr lang="hr-HR" sz="2400" dirty="0" smtClean="0">
                <a:latin typeface="Comic Sans MS" pitchFamily="66" charset="0"/>
              </a:rPr>
              <a:t>hidroelektrane s visokim padovima i relativno malom količinom vode,</a:t>
            </a:r>
          </a:p>
          <a:p>
            <a:pPr algn="ctr">
              <a:buNone/>
            </a:pPr>
            <a:r>
              <a:rPr lang="hr-HR" sz="2400" dirty="0" smtClean="0">
                <a:latin typeface="Comic Sans MS" pitchFamily="66" charset="0"/>
              </a:rPr>
              <a:t>hidroelektrane sa srednjim i niskim padovima i</a:t>
            </a:r>
          </a:p>
          <a:p>
            <a:pPr algn="ctr">
              <a:buNone/>
            </a:pPr>
            <a:r>
              <a:rPr lang="hr-HR" sz="2400" dirty="0" smtClean="0">
                <a:latin typeface="Comic Sans MS" pitchFamily="66" charset="0"/>
              </a:rPr>
              <a:t>hidroelektrane s niskim padovima i relativno velikom količinom vode</a:t>
            </a:r>
          </a:p>
          <a:p>
            <a:endParaRPr lang="hr-HR" dirty="0"/>
          </a:p>
        </p:txBody>
      </p:sp>
      <p:pic>
        <p:nvPicPr>
          <p:cNvPr id="10" name="Picture 9" descr="11160.jpg"/>
          <p:cNvPicPr>
            <a:picLocks noChangeAspect="1"/>
          </p:cNvPicPr>
          <p:nvPr/>
        </p:nvPicPr>
        <p:blipFill>
          <a:blip r:embed="rId2"/>
          <a:stretch>
            <a:fillRect/>
          </a:stretch>
        </p:blipFill>
        <p:spPr>
          <a:xfrm>
            <a:off x="642910" y="2143116"/>
            <a:ext cx="3429024" cy="342902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p:spli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619</Words>
  <Application>Microsoft Office PowerPoint</Application>
  <PresentationFormat>Prikaz na zaslonu (4:3)</PresentationFormat>
  <Paragraphs>29</Paragraphs>
  <Slides>12</Slides>
  <Notes>0</Notes>
  <HiddenSlides>0</HiddenSlides>
  <MMClips>1</MMClips>
  <ScaleCrop>false</ScaleCrop>
  <HeadingPairs>
    <vt:vector size="4" baseType="variant">
      <vt:variant>
        <vt:lpstr>Tema</vt:lpstr>
      </vt:variant>
      <vt:variant>
        <vt:i4>1</vt:i4>
      </vt:variant>
      <vt:variant>
        <vt:lpstr>Naslovi slajdova</vt:lpstr>
      </vt:variant>
      <vt:variant>
        <vt:i4>12</vt:i4>
      </vt:variant>
    </vt:vector>
  </HeadingPairs>
  <TitlesOfParts>
    <vt:vector size="13" baseType="lpstr">
      <vt:lpstr>Office Theme</vt:lpstr>
      <vt:lpstr>Slajd 1</vt:lpstr>
      <vt:lpstr>Slajd 2</vt:lpstr>
      <vt:lpstr>Oceani</vt:lpstr>
      <vt:lpstr>More</vt:lpstr>
      <vt:lpstr>Voda u Oblaci</vt:lpstr>
      <vt:lpstr>Voda u organizmu</vt:lpstr>
      <vt:lpstr>Vodeni sportovi</vt:lpstr>
      <vt:lpstr>Voda kao Val</vt:lpstr>
      <vt:lpstr>   Voda u Hidroelektranama</vt:lpstr>
      <vt:lpstr>Voda u čvrstom stanju</vt:lpstr>
      <vt:lpstr>Voda kao snijeg</vt:lpstr>
      <vt:lpstr>Slajd 12</vt:lpstr>
    </vt:vector>
  </TitlesOfParts>
  <Company>student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 </cp:lastModifiedBy>
  <cp:revision>14</cp:revision>
  <dcterms:created xsi:type="dcterms:W3CDTF">2009-03-10T20:48:04Z</dcterms:created>
  <dcterms:modified xsi:type="dcterms:W3CDTF">2009-03-16T15:09:43Z</dcterms:modified>
</cp:coreProperties>
</file>